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1" r:id="rId3"/>
    <p:sldId id="302" r:id="rId4"/>
    <p:sldId id="300" r:id="rId5"/>
    <p:sldId id="297" r:id="rId6"/>
    <p:sldId id="295" r:id="rId7"/>
    <p:sldId id="296" r:id="rId8"/>
    <p:sldId id="298" r:id="rId9"/>
    <p:sldId id="294" r:id="rId10"/>
    <p:sldId id="290" r:id="rId11"/>
    <p:sldId id="299"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AAAB001-BAB2-46EB-889E-FD566738668A}"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03EC5B6-E625-4507-8D61-C2F078E177A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1E89F5D-3F3D-45C7-8F04-F5768FE2EF7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5F11C50-2CCA-4592-BE33-672BD7A80AA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3212D9-8900-401E-87E7-962E973455E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FF0B265-1F74-489E-9191-1E43C5AA3E91}"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1EED97CF-19DD-4067-A163-627B21F1B7B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1537EAA-021A-4F6F-A4CE-2596DC044F9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4B12D11E-34A0-4012-9454-83C9039A7BD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1C2325B-3F21-4B8D-83CD-826182BD432B}"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4E1953D-52A6-4FE3-8A0A-0FE1EBB7A51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590BBA4-BDD4-4BDB-92E3-9AA1AFDE91C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empus Sans ITC" pitchFamily="82" charset="0"/>
          <a:cs typeface="Arial" charset="0"/>
        </a:defRPr>
      </a:lvl2pPr>
      <a:lvl3pPr algn="ctr" rtl="0" eaLnBrk="0" fontAlgn="base" hangingPunct="0">
        <a:spcBef>
          <a:spcPct val="0"/>
        </a:spcBef>
        <a:spcAft>
          <a:spcPct val="0"/>
        </a:spcAft>
        <a:defRPr sz="4400">
          <a:solidFill>
            <a:schemeClr val="tx2"/>
          </a:solidFill>
          <a:latin typeface="Tempus Sans ITC" pitchFamily="82" charset="0"/>
          <a:cs typeface="Arial" charset="0"/>
        </a:defRPr>
      </a:lvl3pPr>
      <a:lvl4pPr algn="ctr" rtl="0" eaLnBrk="0" fontAlgn="base" hangingPunct="0">
        <a:spcBef>
          <a:spcPct val="0"/>
        </a:spcBef>
        <a:spcAft>
          <a:spcPct val="0"/>
        </a:spcAft>
        <a:defRPr sz="4400">
          <a:solidFill>
            <a:schemeClr val="tx2"/>
          </a:solidFill>
          <a:latin typeface="Tempus Sans ITC" pitchFamily="82" charset="0"/>
          <a:cs typeface="Arial" charset="0"/>
        </a:defRPr>
      </a:lvl4pPr>
      <a:lvl5pPr algn="ctr" rtl="0" eaLnBrk="0" fontAlgn="base" hangingPunct="0">
        <a:spcBef>
          <a:spcPct val="0"/>
        </a:spcBef>
        <a:spcAft>
          <a:spcPct val="0"/>
        </a:spcAft>
        <a:defRPr sz="4400">
          <a:solidFill>
            <a:schemeClr val="tx2"/>
          </a:solidFill>
          <a:latin typeface="Tempus Sans ITC" pitchFamily="82" charset="0"/>
          <a:cs typeface="Arial" charset="0"/>
        </a:defRPr>
      </a:lvl5pPr>
      <a:lvl6pPr marL="457200" algn="ctr" rtl="0" fontAlgn="base">
        <a:spcBef>
          <a:spcPct val="0"/>
        </a:spcBef>
        <a:spcAft>
          <a:spcPct val="0"/>
        </a:spcAft>
        <a:defRPr sz="4400">
          <a:solidFill>
            <a:schemeClr val="tx2"/>
          </a:solidFill>
          <a:latin typeface="Tempus Sans ITC" pitchFamily="82" charset="0"/>
          <a:cs typeface="Arial" charset="0"/>
        </a:defRPr>
      </a:lvl6pPr>
      <a:lvl7pPr marL="914400" algn="ctr" rtl="0" fontAlgn="base">
        <a:spcBef>
          <a:spcPct val="0"/>
        </a:spcBef>
        <a:spcAft>
          <a:spcPct val="0"/>
        </a:spcAft>
        <a:defRPr sz="4400">
          <a:solidFill>
            <a:schemeClr val="tx2"/>
          </a:solidFill>
          <a:latin typeface="Tempus Sans ITC" pitchFamily="82" charset="0"/>
          <a:cs typeface="Arial" charset="0"/>
        </a:defRPr>
      </a:lvl7pPr>
      <a:lvl8pPr marL="1371600" algn="ctr" rtl="0" fontAlgn="base">
        <a:spcBef>
          <a:spcPct val="0"/>
        </a:spcBef>
        <a:spcAft>
          <a:spcPct val="0"/>
        </a:spcAft>
        <a:defRPr sz="4400">
          <a:solidFill>
            <a:schemeClr val="tx2"/>
          </a:solidFill>
          <a:latin typeface="Tempus Sans ITC" pitchFamily="82" charset="0"/>
          <a:cs typeface="Arial" charset="0"/>
        </a:defRPr>
      </a:lvl8pPr>
      <a:lvl9pPr marL="1828800" algn="ctr" rtl="0" fontAlgn="base">
        <a:spcBef>
          <a:spcPct val="0"/>
        </a:spcBef>
        <a:spcAft>
          <a:spcPct val="0"/>
        </a:spcAft>
        <a:defRPr sz="4400">
          <a:solidFill>
            <a:schemeClr val="tx2"/>
          </a:solidFill>
          <a:latin typeface="Tempus Sans ITC" pitchFamily="82"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techtiplib.com/wp-content/uploads/2013/05/Powerpoint-Templates-for-Teachers.jpg"/>
          <p:cNvPicPr>
            <a:picLocks noChangeAspect="1" noChangeArrowheads="1"/>
          </p:cNvPicPr>
          <p:nvPr/>
        </p:nvPicPr>
        <p:blipFill>
          <a:blip r:embed="rId2"/>
          <a:srcRect/>
          <a:stretch>
            <a:fillRect/>
          </a:stretch>
        </p:blipFill>
        <p:spPr bwMode="auto">
          <a:xfrm>
            <a:off x="0" y="1"/>
            <a:ext cx="9144000" cy="6858000"/>
          </a:xfrm>
          <a:prstGeom prst="rect">
            <a:avLst/>
          </a:prstGeom>
          <a:noFill/>
        </p:spPr>
      </p:pic>
      <p:sp>
        <p:nvSpPr>
          <p:cNvPr id="2050" name="Rectangle 2"/>
          <p:cNvSpPr>
            <a:spLocks noGrp="1" noChangeArrowheads="1"/>
          </p:cNvSpPr>
          <p:nvPr>
            <p:ph type="ctrTitle"/>
          </p:nvPr>
        </p:nvSpPr>
        <p:spPr>
          <a:xfrm>
            <a:off x="642910" y="714356"/>
            <a:ext cx="7918450" cy="1971675"/>
          </a:xfrm>
          <a:solidFill>
            <a:schemeClr val="bg1"/>
          </a:solidFill>
        </p:spPr>
        <p:txBody>
          <a:bodyPr/>
          <a:lstStyle/>
          <a:p>
            <a:pPr eaLnBrk="1" hangingPunct="1"/>
            <a:r>
              <a:rPr lang="en-GB" b="1" dirty="0" smtClean="0"/>
              <a:t>Writing to describe</a:t>
            </a:r>
            <a:br>
              <a:rPr lang="en-GB" b="1" dirty="0" smtClean="0"/>
            </a:br>
            <a:r>
              <a:rPr lang="en-GB" b="1" dirty="0" smtClean="0"/>
              <a:t>Character descriptions and the senses </a:t>
            </a:r>
          </a:p>
        </p:txBody>
      </p:sp>
      <p:sp>
        <p:nvSpPr>
          <p:cNvPr id="2051" name="Rectangle 3"/>
          <p:cNvSpPr>
            <a:spLocks noGrp="1" noChangeArrowheads="1"/>
          </p:cNvSpPr>
          <p:nvPr>
            <p:ph type="subTitle" idx="1"/>
          </p:nvPr>
        </p:nvSpPr>
        <p:spPr>
          <a:xfrm>
            <a:off x="1857356" y="2857496"/>
            <a:ext cx="6775444" cy="2279650"/>
          </a:xfrm>
        </p:spPr>
        <p:txBody>
          <a:bodyPr/>
          <a:lstStyle/>
          <a:p>
            <a:pPr algn="l" eaLnBrk="1" hangingPunct="1">
              <a:lnSpc>
                <a:spcPct val="90000"/>
              </a:lnSpc>
            </a:pPr>
            <a:r>
              <a:rPr lang="en-GB" sz="2800" dirty="0" smtClean="0"/>
              <a:t>Aims:</a:t>
            </a:r>
          </a:p>
          <a:p>
            <a:pPr algn="l" eaLnBrk="1" hangingPunct="1">
              <a:lnSpc>
                <a:spcPct val="90000"/>
              </a:lnSpc>
              <a:buFontTx/>
              <a:buChar char="-"/>
            </a:pPr>
            <a:r>
              <a:rPr lang="en-GB" sz="2800" dirty="0" smtClean="0"/>
              <a:t> To understand how to create a description using the 5 senses</a:t>
            </a:r>
          </a:p>
          <a:p>
            <a:pPr algn="l" eaLnBrk="1" hangingPunct="1">
              <a:lnSpc>
                <a:spcPct val="90000"/>
              </a:lnSpc>
              <a:buFontTx/>
              <a:buChar char="-"/>
            </a:pPr>
            <a:r>
              <a:rPr lang="en-GB" sz="2800" dirty="0" smtClean="0"/>
              <a:t> To think about how to convey characters in descriptive writing </a:t>
            </a:r>
          </a:p>
          <a:p>
            <a:pPr algn="l" eaLnBrk="1" hangingPunct="1">
              <a:lnSpc>
                <a:spcPct val="90000"/>
              </a:lnSpc>
              <a:buFontTx/>
              <a:buChar char="-"/>
            </a:pPr>
            <a:endParaRPr lang="en-GB" sz="2800" dirty="0" smtClean="0"/>
          </a:p>
          <a:p>
            <a:pPr algn="l" eaLnBrk="1" hangingPunct="1">
              <a:lnSpc>
                <a:spcPct val="90000"/>
              </a:lnSpc>
            </a:pPr>
            <a:endParaRPr lang="en-GB"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79388" y="0"/>
            <a:ext cx="8964612" cy="1557338"/>
          </a:xfrm>
        </p:spPr>
        <p:txBody>
          <a:bodyPr/>
          <a:lstStyle/>
          <a:p>
            <a:pPr algn="l" eaLnBrk="1" hangingPunct="1"/>
            <a:r>
              <a:rPr lang="en-GB" sz="2800" smtClean="0"/>
              <a:t/>
            </a:r>
            <a:br>
              <a:rPr lang="en-GB" sz="2800" smtClean="0"/>
            </a:br>
            <a:r>
              <a:rPr lang="en-GB" sz="2600" smtClean="0">
                <a:solidFill>
                  <a:srgbClr val="FF0000"/>
                </a:solidFill>
              </a:rPr>
              <a:t>Choose ONE image and mind map a description of them.</a:t>
            </a:r>
            <a:r>
              <a:rPr lang="en-GB" sz="2600" smtClean="0"/>
              <a:t> Focus on their facial expressions, body language, appearance.</a:t>
            </a:r>
            <a:r>
              <a:rPr lang="en-GB" sz="4000" smtClean="0"/>
              <a:t>  </a:t>
            </a:r>
          </a:p>
        </p:txBody>
      </p:sp>
      <p:sp>
        <p:nvSpPr>
          <p:cNvPr id="11267" name="Rectangle 3"/>
          <p:cNvSpPr>
            <a:spLocks noGrp="1" noChangeArrowheads="1"/>
          </p:cNvSpPr>
          <p:nvPr>
            <p:ph type="body" idx="1"/>
          </p:nvPr>
        </p:nvSpPr>
        <p:spPr/>
        <p:txBody>
          <a:bodyPr/>
          <a:lstStyle/>
          <a:p>
            <a:pPr eaLnBrk="1" hangingPunct="1"/>
            <a:endParaRPr lang="en-US" smtClean="0"/>
          </a:p>
        </p:txBody>
      </p:sp>
      <p:pic>
        <p:nvPicPr>
          <p:cNvPr id="11268" name="Picture 5" descr="sharma-obesity-depression-teenager"/>
          <p:cNvPicPr>
            <a:picLocks noChangeAspect="1" noChangeArrowheads="1"/>
          </p:cNvPicPr>
          <p:nvPr/>
        </p:nvPicPr>
        <p:blipFill>
          <a:blip r:embed="rId2"/>
          <a:srcRect/>
          <a:stretch>
            <a:fillRect/>
          </a:stretch>
        </p:blipFill>
        <p:spPr bwMode="auto">
          <a:xfrm>
            <a:off x="179388" y="1557338"/>
            <a:ext cx="4344987" cy="5300662"/>
          </a:xfrm>
          <a:prstGeom prst="rect">
            <a:avLst/>
          </a:prstGeom>
          <a:noFill/>
          <a:ln w="9525">
            <a:noFill/>
            <a:miter lim="800000"/>
            <a:headEnd/>
            <a:tailEnd/>
          </a:ln>
        </p:spPr>
      </p:pic>
      <p:pic>
        <p:nvPicPr>
          <p:cNvPr id="11269" name="Picture 7" descr="toddler-flowers"/>
          <p:cNvPicPr>
            <a:picLocks noChangeAspect="1" noChangeArrowheads="1"/>
          </p:cNvPicPr>
          <p:nvPr/>
        </p:nvPicPr>
        <p:blipFill>
          <a:blip r:embed="rId3"/>
          <a:srcRect/>
          <a:stretch>
            <a:fillRect/>
          </a:stretch>
        </p:blipFill>
        <p:spPr bwMode="auto">
          <a:xfrm>
            <a:off x="4643438" y="1628775"/>
            <a:ext cx="4176712" cy="522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3.free-power-point-templates.com/wp-content/uploads/2010/09/811_example.jpg"/>
          <p:cNvPicPr>
            <a:picLocks noChangeAspect="1" noChangeArrowheads="1"/>
          </p:cNvPicPr>
          <p:nvPr/>
        </p:nvPicPr>
        <p:blipFill>
          <a:blip r:embed="rId2"/>
          <a:srcRect/>
          <a:stretch>
            <a:fillRect/>
          </a:stretch>
        </p:blipFill>
        <p:spPr bwMode="auto">
          <a:xfrm>
            <a:off x="0" y="0"/>
            <a:ext cx="9144000" cy="6858025"/>
          </a:xfrm>
          <a:prstGeom prst="rect">
            <a:avLst/>
          </a:prstGeom>
          <a:noFill/>
        </p:spPr>
      </p:pic>
      <p:sp>
        <p:nvSpPr>
          <p:cNvPr id="12291" name="Rectangle 3"/>
          <p:cNvSpPr>
            <a:spLocks noGrp="1" noChangeArrowheads="1"/>
          </p:cNvSpPr>
          <p:nvPr>
            <p:ph type="body" idx="1"/>
          </p:nvPr>
        </p:nvSpPr>
        <p:spPr>
          <a:xfrm>
            <a:off x="428596" y="714356"/>
            <a:ext cx="8229600" cy="4525963"/>
          </a:xfrm>
        </p:spPr>
        <p:txBody>
          <a:bodyPr/>
          <a:lstStyle/>
          <a:p>
            <a:pPr algn="ctr" eaLnBrk="1" hangingPunct="1">
              <a:lnSpc>
                <a:spcPct val="90000"/>
              </a:lnSpc>
              <a:buNone/>
            </a:pPr>
            <a:r>
              <a:rPr lang="en-GB" dirty="0" smtClean="0"/>
              <a:t>Now, develop this into one to two paragraphs of detailed description. </a:t>
            </a:r>
          </a:p>
          <a:p>
            <a:pPr eaLnBrk="1" hangingPunct="1">
              <a:lnSpc>
                <a:spcPct val="90000"/>
              </a:lnSpc>
              <a:buFontTx/>
              <a:buNone/>
            </a:pPr>
            <a:endParaRPr lang="en-GB" dirty="0" smtClean="0"/>
          </a:p>
          <a:p>
            <a:pPr eaLnBrk="1" hangingPunct="1">
              <a:lnSpc>
                <a:spcPct val="90000"/>
              </a:lnSpc>
              <a:buFontTx/>
              <a:buNone/>
            </a:pPr>
            <a:r>
              <a:rPr lang="en-GB" dirty="0" smtClean="0"/>
              <a:t>   Remember to SHOW don’t tell and zoom in on small details.  Try to use a variety of senses. </a:t>
            </a:r>
          </a:p>
          <a:p>
            <a:pPr eaLnBrk="1" hangingPunct="1">
              <a:lnSpc>
                <a:spcPct val="90000"/>
              </a:lnSpc>
              <a:buFontTx/>
              <a:buNone/>
            </a:pPr>
            <a:endParaRPr lang="en-GB" dirty="0" smtClean="0"/>
          </a:p>
          <a:p>
            <a:pPr eaLnBrk="1" hangingPunct="1">
              <a:lnSpc>
                <a:spcPct val="90000"/>
              </a:lnSpc>
              <a:buFontTx/>
              <a:buNone/>
            </a:pPr>
            <a:r>
              <a:rPr lang="en-GB" dirty="0" smtClean="0"/>
              <a:t>   </a:t>
            </a:r>
            <a:r>
              <a:rPr lang="en-GB" dirty="0" smtClean="0">
                <a:solidFill>
                  <a:srgbClr val="FF0000"/>
                </a:solidFill>
              </a:rPr>
              <a:t>Homework- finish your description and write it up </a:t>
            </a:r>
            <a:r>
              <a:rPr lang="en-GB" dirty="0" smtClean="0">
                <a:solidFill>
                  <a:srgbClr val="FF0000"/>
                </a:solidFill>
              </a:rPr>
              <a:t>neat</a:t>
            </a:r>
            <a:r>
              <a:rPr lang="en-GB" dirty="0" smtClean="0">
                <a:solidFill>
                  <a:srgbClr val="FF0000"/>
                </a:solidFill>
              </a:rPr>
              <a:t>. Make sure it is really polished (check spelling and punctuation). </a:t>
            </a:r>
            <a:r>
              <a:rPr lang="en-GB" dirty="0" smtClean="0">
                <a:solidFill>
                  <a:srgbClr val="FF0000"/>
                </a:solidFill>
              </a:rPr>
              <a:t>Due…Tuesday W9</a:t>
            </a:r>
            <a:endParaRPr lang="en-GB" dirty="0" smtClean="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www.techtiplib.com/wp-content/uploads/2013/05/Powerpoint-Templates-for-Teachers.jpg"/>
          <p:cNvPicPr>
            <a:picLocks noChangeAspect="1" noChangeArrowheads="1"/>
          </p:cNvPicPr>
          <p:nvPr/>
        </p:nvPicPr>
        <p:blipFill>
          <a:blip r:embed="rId2"/>
          <a:srcRect/>
          <a:stretch>
            <a:fillRect/>
          </a:stretch>
        </p:blipFill>
        <p:spPr bwMode="auto">
          <a:xfrm>
            <a:off x="0" y="1"/>
            <a:ext cx="9144000" cy="6858000"/>
          </a:xfrm>
          <a:prstGeom prst="rect">
            <a:avLst/>
          </a:prstGeom>
          <a:noFill/>
        </p:spPr>
      </p:pic>
      <p:sp>
        <p:nvSpPr>
          <p:cNvPr id="3074" name="Rectangle 2"/>
          <p:cNvSpPr>
            <a:spLocks noGrp="1" noChangeArrowheads="1"/>
          </p:cNvSpPr>
          <p:nvPr>
            <p:ph type="title"/>
          </p:nvPr>
        </p:nvSpPr>
        <p:spPr>
          <a:xfrm>
            <a:off x="457200" y="274638"/>
            <a:ext cx="8218488" cy="1425575"/>
          </a:xfrm>
          <a:solidFill>
            <a:schemeClr val="bg1"/>
          </a:solidFill>
        </p:spPr>
        <p:txBody>
          <a:bodyPr/>
          <a:lstStyle/>
          <a:p>
            <a:pPr eaLnBrk="1" hangingPunct="1"/>
            <a:r>
              <a:rPr lang="en-GB" sz="2800" dirty="0" smtClean="0"/>
              <a:t>Starter- you have 5 minutes to write down as many words as you can under each sense that describes </a:t>
            </a:r>
            <a:r>
              <a:rPr lang="en-GB" sz="2800" dirty="0" smtClean="0"/>
              <a:t>the Learning Centre:</a:t>
            </a:r>
            <a:r>
              <a:rPr lang="en-GB" sz="4000" dirty="0" smtClean="0"/>
              <a:t> </a:t>
            </a:r>
            <a:endParaRPr lang="en-GB" sz="4000" dirty="0" smtClean="0"/>
          </a:p>
        </p:txBody>
      </p:sp>
      <p:sp>
        <p:nvSpPr>
          <p:cNvPr id="3075" name="Rectangle 3"/>
          <p:cNvSpPr>
            <a:spLocks noGrp="1" noChangeArrowheads="1"/>
          </p:cNvSpPr>
          <p:nvPr>
            <p:ph type="body" idx="1"/>
          </p:nvPr>
        </p:nvSpPr>
        <p:spPr>
          <a:xfrm>
            <a:off x="457200" y="1773238"/>
            <a:ext cx="8229600" cy="4352925"/>
          </a:xfrm>
        </p:spPr>
        <p:txBody>
          <a:bodyPr/>
          <a:lstStyle/>
          <a:p>
            <a:pPr eaLnBrk="1" hangingPunct="1">
              <a:buFontTx/>
              <a:buNone/>
            </a:pPr>
            <a:endParaRPr lang="en-US" dirty="0" smtClean="0"/>
          </a:p>
        </p:txBody>
      </p:sp>
      <p:sp>
        <p:nvSpPr>
          <p:cNvPr id="3076" name="Oval 4"/>
          <p:cNvSpPr>
            <a:spLocks noChangeArrowheads="1"/>
          </p:cNvSpPr>
          <p:nvPr/>
        </p:nvSpPr>
        <p:spPr bwMode="auto">
          <a:xfrm>
            <a:off x="3635375" y="3573463"/>
            <a:ext cx="1657350" cy="914400"/>
          </a:xfrm>
          <a:prstGeom prst="ellipse">
            <a:avLst/>
          </a:prstGeom>
          <a:solidFill>
            <a:schemeClr val="accent1"/>
          </a:solidFill>
          <a:ln w="9525">
            <a:solidFill>
              <a:schemeClr val="tx1"/>
            </a:solidFill>
            <a:round/>
            <a:headEnd/>
            <a:tailEnd/>
          </a:ln>
          <a:effectLst/>
        </p:spPr>
        <p:txBody>
          <a:bodyPr wrap="none" anchor="ctr"/>
          <a:lstStyle/>
          <a:p>
            <a:pPr algn="ctr"/>
            <a:r>
              <a:rPr lang="en-GB"/>
              <a:t>Senses</a:t>
            </a:r>
          </a:p>
        </p:txBody>
      </p:sp>
      <p:sp>
        <p:nvSpPr>
          <p:cNvPr id="3077" name="Text Box 5"/>
          <p:cNvSpPr txBox="1">
            <a:spLocks noChangeArrowheads="1"/>
          </p:cNvSpPr>
          <p:nvPr/>
        </p:nvSpPr>
        <p:spPr bwMode="auto">
          <a:xfrm>
            <a:off x="1714480" y="3143248"/>
            <a:ext cx="768350" cy="366712"/>
          </a:xfrm>
          <a:prstGeom prst="rect">
            <a:avLst/>
          </a:prstGeom>
          <a:noFill/>
          <a:ln w="9525">
            <a:noFill/>
            <a:miter lim="800000"/>
            <a:headEnd/>
            <a:tailEnd/>
          </a:ln>
          <a:effectLst/>
        </p:spPr>
        <p:txBody>
          <a:bodyPr wrap="none">
            <a:spAutoFit/>
          </a:bodyPr>
          <a:lstStyle/>
          <a:p>
            <a:r>
              <a:rPr lang="en-GB" dirty="0"/>
              <a:t>Sight </a:t>
            </a:r>
          </a:p>
        </p:txBody>
      </p:sp>
      <p:sp>
        <p:nvSpPr>
          <p:cNvPr id="3078" name="Text Box 6"/>
          <p:cNvSpPr txBox="1">
            <a:spLocks noChangeArrowheads="1"/>
          </p:cNvSpPr>
          <p:nvPr/>
        </p:nvSpPr>
        <p:spPr bwMode="auto">
          <a:xfrm>
            <a:off x="3214678" y="5286388"/>
            <a:ext cx="971550" cy="366712"/>
          </a:xfrm>
          <a:prstGeom prst="rect">
            <a:avLst/>
          </a:prstGeom>
          <a:noFill/>
          <a:ln w="9525">
            <a:noFill/>
            <a:miter lim="800000"/>
            <a:headEnd/>
            <a:tailEnd/>
          </a:ln>
          <a:effectLst/>
        </p:spPr>
        <p:txBody>
          <a:bodyPr wrap="none">
            <a:spAutoFit/>
          </a:bodyPr>
          <a:lstStyle/>
          <a:p>
            <a:r>
              <a:rPr lang="en-GB" dirty="0"/>
              <a:t>Sound  </a:t>
            </a:r>
          </a:p>
        </p:txBody>
      </p:sp>
      <p:sp>
        <p:nvSpPr>
          <p:cNvPr id="3079" name="Text Box 7"/>
          <p:cNvSpPr txBox="1">
            <a:spLocks noChangeArrowheads="1"/>
          </p:cNvSpPr>
          <p:nvPr/>
        </p:nvSpPr>
        <p:spPr bwMode="auto">
          <a:xfrm>
            <a:off x="6072198" y="2928934"/>
            <a:ext cx="755650" cy="366713"/>
          </a:xfrm>
          <a:prstGeom prst="rect">
            <a:avLst/>
          </a:prstGeom>
          <a:noFill/>
          <a:ln w="9525">
            <a:noFill/>
            <a:miter lim="800000"/>
            <a:headEnd/>
            <a:tailEnd/>
          </a:ln>
          <a:effectLst/>
        </p:spPr>
        <p:txBody>
          <a:bodyPr wrap="none">
            <a:spAutoFit/>
          </a:bodyPr>
          <a:lstStyle/>
          <a:p>
            <a:r>
              <a:rPr lang="en-GB" dirty="0"/>
              <a:t>Smell</a:t>
            </a:r>
          </a:p>
        </p:txBody>
      </p:sp>
      <p:sp>
        <p:nvSpPr>
          <p:cNvPr id="3080" name="Text Box 8"/>
          <p:cNvSpPr txBox="1">
            <a:spLocks noChangeArrowheads="1"/>
          </p:cNvSpPr>
          <p:nvPr/>
        </p:nvSpPr>
        <p:spPr bwMode="auto">
          <a:xfrm>
            <a:off x="6424613" y="4960938"/>
            <a:ext cx="819150" cy="366712"/>
          </a:xfrm>
          <a:prstGeom prst="rect">
            <a:avLst/>
          </a:prstGeom>
          <a:noFill/>
          <a:ln w="9525">
            <a:noFill/>
            <a:miter lim="800000"/>
            <a:headEnd/>
            <a:tailEnd/>
          </a:ln>
          <a:effectLst/>
        </p:spPr>
        <p:txBody>
          <a:bodyPr wrap="none">
            <a:spAutoFit/>
          </a:bodyPr>
          <a:lstStyle/>
          <a:p>
            <a:r>
              <a:rPr lang="en-GB"/>
              <a:t>Taste </a:t>
            </a:r>
          </a:p>
        </p:txBody>
      </p:sp>
      <p:sp>
        <p:nvSpPr>
          <p:cNvPr id="3081" name="Text Box 9"/>
          <p:cNvSpPr txBox="1">
            <a:spLocks noChangeArrowheads="1"/>
          </p:cNvSpPr>
          <p:nvPr/>
        </p:nvSpPr>
        <p:spPr bwMode="auto">
          <a:xfrm>
            <a:off x="3635375" y="2276475"/>
            <a:ext cx="882650" cy="366713"/>
          </a:xfrm>
          <a:prstGeom prst="rect">
            <a:avLst/>
          </a:prstGeom>
          <a:noFill/>
          <a:ln w="9525">
            <a:noFill/>
            <a:miter lim="800000"/>
            <a:headEnd/>
            <a:tailEnd/>
          </a:ln>
          <a:effectLst/>
        </p:spPr>
        <p:txBody>
          <a:bodyPr wrap="none">
            <a:spAutoFit/>
          </a:bodyPr>
          <a:lstStyle/>
          <a:p>
            <a:r>
              <a:rPr lang="en-GB"/>
              <a:t>Touch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pptback.com/backgrounds/education-blackboard-backgrounds-powerpoint.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098" name="Text Box 5"/>
          <p:cNvSpPr txBox="1">
            <a:spLocks noChangeArrowheads="1"/>
          </p:cNvSpPr>
          <p:nvPr/>
        </p:nvSpPr>
        <p:spPr bwMode="auto">
          <a:xfrm>
            <a:off x="179388" y="230188"/>
            <a:ext cx="8085137" cy="461962"/>
          </a:xfrm>
          <a:prstGeom prst="rect">
            <a:avLst/>
          </a:prstGeom>
          <a:noFill/>
          <a:ln w="9525">
            <a:noFill/>
            <a:miter lim="800000"/>
            <a:headEnd/>
            <a:tailEnd/>
          </a:ln>
          <a:effectLst/>
        </p:spPr>
        <p:txBody>
          <a:bodyPr>
            <a:spAutoFit/>
          </a:bodyPr>
          <a:lstStyle/>
          <a:p>
            <a:pPr algn="ctr"/>
            <a:r>
              <a:rPr lang="en-GB" sz="2400" b="1" dirty="0">
                <a:solidFill>
                  <a:schemeClr val="bg1"/>
                </a:solidFill>
                <a:latin typeface="Calibri" pitchFamily="-112" charset="0"/>
              </a:rPr>
              <a:t>Describe this scene relying ONLY on your senses.</a:t>
            </a:r>
          </a:p>
        </p:txBody>
      </p:sp>
      <p:sp>
        <p:nvSpPr>
          <p:cNvPr id="4099" name="Text Box 6"/>
          <p:cNvSpPr txBox="1">
            <a:spLocks noChangeArrowheads="1"/>
          </p:cNvSpPr>
          <p:nvPr/>
        </p:nvSpPr>
        <p:spPr bwMode="auto">
          <a:xfrm>
            <a:off x="4911725" y="1576388"/>
            <a:ext cx="184150" cy="366712"/>
          </a:xfrm>
          <a:prstGeom prst="rect">
            <a:avLst/>
          </a:prstGeom>
          <a:noFill/>
          <a:ln w="9525">
            <a:noFill/>
            <a:miter lim="800000"/>
            <a:headEnd/>
            <a:tailEnd/>
          </a:ln>
          <a:effectLst/>
        </p:spPr>
        <p:txBody>
          <a:bodyPr wrap="none">
            <a:spAutoFit/>
          </a:bodyPr>
          <a:lstStyle/>
          <a:p>
            <a:endParaRPr lang="en-US"/>
          </a:p>
        </p:txBody>
      </p:sp>
      <p:sp>
        <p:nvSpPr>
          <p:cNvPr id="52231" name="Text Box 7"/>
          <p:cNvSpPr txBox="1">
            <a:spLocks noChangeArrowheads="1"/>
          </p:cNvSpPr>
          <p:nvPr/>
        </p:nvSpPr>
        <p:spPr bwMode="auto">
          <a:xfrm>
            <a:off x="5072066" y="714356"/>
            <a:ext cx="3814763" cy="5846763"/>
          </a:xfrm>
          <a:prstGeom prst="rect">
            <a:avLst/>
          </a:prstGeom>
          <a:solidFill>
            <a:schemeClr val="bg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defRPr/>
            </a:pPr>
            <a:r>
              <a:rPr lang="en-GB" sz="2200" b="1" dirty="0">
                <a:effectLst>
                  <a:outerShdw blurRad="38100" dist="38100" dir="2700000" algn="tl">
                    <a:srgbClr val="C0C0C0"/>
                  </a:outerShdw>
                </a:effectLst>
                <a:latin typeface="Calibri" pitchFamily="34" charset="0"/>
              </a:rPr>
              <a:t>Sight</a:t>
            </a:r>
          </a:p>
          <a:p>
            <a:pPr lvl="1">
              <a:defRPr/>
            </a:pPr>
            <a:r>
              <a:rPr lang="en-GB" sz="2200" dirty="0">
                <a:latin typeface="Calibri" pitchFamily="34" charset="0"/>
              </a:rPr>
              <a:t>What can you see?  How would you describe it?</a:t>
            </a:r>
          </a:p>
          <a:p>
            <a:pPr>
              <a:defRPr/>
            </a:pPr>
            <a:r>
              <a:rPr lang="en-GB" sz="2200" b="1" dirty="0">
                <a:effectLst>
                  <a:outerShdw blurRad="38100" dist="38100" dir="2700000" algn="tl">
                    <a:srgbClr val="C0C0C0"/>
                  </a:outerShdw>
                </a:effectLst>
                <a:latin typeface="Calibri" pitchFamily="34" charset="0"/>
              </a:rPr>
              <a:t>Sound</a:t>
            </a:r>
          </a:p>
          <a:p>
            <a:pPr lvl="1">
              <a:defRPr/>
            </a:pPr>
            <a:r>
              <a:rPr lang="en-GB" sz="2200" dirty="0">
                <a:latin typeface="Calibri" pitchFamily="34" charset="0"/>
              </a:rPr>
              <a:t>What can you hear? What words could you use to describe the sound?</a:t>
            </a:r>
          </a:p>
          <a:p>
            <a:pPr>
              <a:defRPr/>
            </a:pPr>
            <a:r>
              <a:rPr lang="en-GB" sz="2200" b="1" dirty="0">
                <a:effectLst>
                  <a:outerShdw blurRad="38100" dist="38100" dir="2700000" algn="tl">
                    <a:srgbClr val="C0C0C0"/>
                  </a:outerShdw>
                </a:effectLst>
                <a:latin typeface="Calibri" pitchFamily="34" charset="0"/>
              </a:rPr>
              <a:t>Smell</a:t>
            </a:r>
          </a:p>
          <a:p>
            <a:pPr lvl="1">
              <a:defRPr/>
            </a:pPr>
            <a:r>
              <a:rPr lang="en-GB" sz="2200" dirty="0">
                <a:latin typeface="Calibri" pitchFamily="34" charset="0"/>
              </a:rPr>
              <a:t>What fragrances are in the air? </a:t>
            </a:r>
          </a:p>
          <a:p>
            <a:pPr>
              <a:defRPr/>
            </a:pPr>
            <a:r>
              <a:rPr lang="en-GB" sz="2200" b="1" dirty="0">
                <a:effectLst>
                  <a:outerShdw blurRad="38100" dist="38100" dir="2700000" algn="tl">
                    <a:srgbClr val="C0C0C0"/>
                  </a:outerShdw>
                </a:effectLst>
                <a:latin typeface="Calibri" pitchFamily="34" charset="0"/>
              </a:rPr>
              <a:t>Touch</a:t>
            </a:r>
          </a:p>
          <a:p>
            <a:pPr lvl="1">
              <a:defRPr/>
            </a:pPr>
            <a:r>
              <a:rPr lang="en-GB" sz="2200" dirty="0">
                <a:latin typeface="Calibri" pitchFamily="34" charset="0"/>
              </a:rPr>
              <a:t>What texture can you feel? What kind of temperature is it?</a:t>
            </a:r>
          </a:p>
          <a:p>
            <a:pPr>
              <a:defRPr/>
            </a:pPr>
            <a:r>
              <a:rPr lang="en-GB" sz="2200" b="1" dirty="0">
                <a:effectLst>
                  <a:outerShdw blurRad="38100" dist="38100" dir="2700000" algn="tl">
                    <a:srgbClr val="C0C0C0"/>
                  </a:outerShdw>
                </a:effectLst>
                <a:latin typeface="Calibri" pitchFamily="34" charset="0"/>
              </a:rPr>
              <a:t>Taste</a:t>
            </a:r>
          </a:p>
          <a:p>
            <a:pPr lvl="1">
              <a:defRPr/>
            </a:pPr>
            <a:r>
              <a:rPr lang="en-GB" sz="2200" dirty="0">
                <a:latin typeface="Calibri" pitchFamily="34" charset="0"/>
              </a:rPr>
              <a:t>Can you almost taste any of the aromas?</a:t>
            </a:r>
          </a:p>
        </p:txBody>
      </p:sp>
      <p:pic>
        <p:nvPicPr>
          <p:cNvPr id="4101" name="Picture 6"/>
          <p:cNvPicPr>
            <a:picLocks noChangeAspect="1" noChangeArrowheads="1"/>
          </p:cNvPicPr>
          <p:nvPr/>
        </p:nvPicPr>
        <p:blipFill>
          <a:blip r:embed="rId3"/>
          <a:srcRect/>
          <a:stretch>
            <a:fillRect/>
          </a:stretch>
        </p:blipFill>
        <p:spPr bwMode="auto">
          <a:xfrm>
            <a:off x="285720" y="714356"/>
            <a:ext cx="4612510" cy="578647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4" name="Picture 2" descr="http://media-cache-ak0.pinimg.com/236x/e4/d0/17/e4d017261e6a116de5219ca2adf85808.jpg"/>
          <p:cNvPicPr>
            <a:picLocks noChangeAspect="1" noChangeArrowheads="1"/>
          </p:cNvPicPr>
          <p:nvPr/>
        </p:nvPicPr>
        <p:blipFill>
          <a:blip r:embed="rId2"/>
          <a:srcRect/>
          <a:stretch>
            <a:fillRect/>
          </a:stretch>
        </p:blipFill>
        <p:spPr bwMode="auto">
          <a:xfrm>
            <a:off x="0" y="0"/>
            <a:ext cx="9144000" cy="6885875"/>
          </a:xfrm>
          <a:prstGeom prst="rect">
            <a:avLst/>
          </a:prstGeom>
          <a:noFill/>
        </p:spPr>
      </p:pic>
      <p:sp>
        <p:nvSpPr>
          <p:cNvPr id="50178" name="Rectangle 2"/>
          <p:cNvSpPr>
            <a:spLocks noGrp="1" noChangeArrowheads="1"/>
          </p:cNvSpPr>
          <p:nvPr>
            <p:ph type="title"/>
          </p:nvPr>
        </p:nvSpPr>
        <p:spPr>
          <a:solidFill>
            <a:schemeClr val="bg1"/>
          </a:solidFill>
        </p:spPr>
        <p:txBody>
          <a:bodyPr/>
          <a:lstStyle/>
          <a:p>
            <a:pPr eaLnBrk="1" hangingPunct="1"/>
            <a:r>
              <a:rPr lang="en-GB" dirty="0" smtClean="0"/>
              <a:t>Character descriptions </a:t>
            </a:r>
          </a:p>
        </p:txBody>
      </p:sp>
      <p:sp>
        <p:nvSpPr>
          <p:cNvPr id="50179" name="Rectangle 3"/>
          <p:cNvSpPr>
            <a:spLocks noGrp="1" noChangeArrowheads="1"/>
          </p:cNvSpPr>
          <p:nvPr>
            <p:ph type="body" idx="1"/>
          </p:nvPr>
        </p:nvSpPr>
        <p:spPr>
          <a:xfrm>
            <a:off x="428596" y="1357312"/>
            <a:ext cx="8229600" cy="5500688"/>
          </a:xfrm>
        </p:spPr>
        <p:txBody>
          <a:bodyPr/>
          <a:lstStyle/>
          <a:p>
            <a:pPr algn="ctr" eaLnBrk="1" hangingPunct="1">
              <a:buNone/>
            </a:pPr>
            <a:r>
              <a:rPr lang="en-GB" sz="2800" dirty="0" smtClean="0"/>
              <a:t>In pairs read the 4 character descriptions</a:t>
            </a:r>
          </a:p>
          <a:p>
            <a:pPr eaLnBrk="1" hangingPunct="1">
              <a:buFontTx/>
              <a:buNone/>
            </a:pPr>
            <a:r>
              <a:rPr lang="en-GB" sz="2800" dirty="0" smtClean="0">
                <a:solidFill>
                  <a:srgbClr val="FF0000"/>
                </a:solidFill>
              </a:rPr>
              <a:t>Task 1:</a:t>
            </a:r>
            <a:r>
              <a:rPr lang="en-GB" sz="2800" dirty="0" smtClean="0"/>
              <a:t> </a:t>
            </a:r>
          </a:p>
          <a:p>
            <a:pPr eaLnBrk="1" hangingPunct="1">
              <a:buFontTx/>
              <a:buNone/>
            </a:pPr>
            <a:r>
              <a:rPr lang="en-GB" sz="2800" dirty="0" smtClean="0"/>
              <a:t>    Rank them in order of which descriptions are the most successful</a:t>
            </a:r>
          </a:p>
          <a:p>
            <a:pPr eaLnBrk="1" hangingPunct="1">
              <a:buFontTx/>
              <a:buNone/>
            </a:pPr>
            <a:r>
              <a:rPr lang="en-GB" sz="2800" dirty="0" smtClean="0">
                <a:solidFill>
                  <a:srgbClr val="FF0000"/>
                </a:solidFill>
              </a:rPr>
              <a:t>Task 2:</a:t>
            </a:r>
            <a:r>
              <a:rPr lang="en-GB" sz="2800" dirty="0" smtClean="0"/>
              <a:t> </a:t>
            </a:r>
          </a:p>
          <a:p>
            <a:pPr eaLnBrk="1" hangingPunct="1">
              <a:buFontTx/>
              <a:buNone/>
            </a:pPr>
            <a:r>
              <a:rPr lang="en-GB" sz="2800" dirty="0" smtClean="0"/>
              <a:t>    Look more closely at the ‘best’ and ‘worst’ descriptions. Why did you choose them? What did they do well? How could they be improved? </a:t>
            </a:r>
          </a:p>
          <a:p>
            <a:pPr algn="ctr" eaLnBrk="1" hangingPunct="1">
              <a:buFontTx/>
              <a:buNone/>
            </a:pPr>
            <a:r>
              <a:rPr lang="en-GB" sz="2800" dirty="0" smtClean="0">
                <a:solidFill>
                  <a:srgbClr val="FF0000"/>
                </a:solidFill>
              </a:rPr>
              <a:t>Be </a:t>
            </a:r>
            <a:r>
              <a:rPr lang="en-GB" sz="2800" dirty="0" smtClean="0">
                <a:solidFill>
                  <a:srgbClr val="FF0000"/>
                </a:solidFill>
              </a:rPr>
              <a:t>prepared to explain and justify your </a:t>
            </a:r>
            <a:endParaRPr lang="en-GB" sz="2800" dirty="0" smtClean="0">
              <a:solidFill>
                <a:srgbClr val="FF0000"/>
              </a:solidFill>
            </a:endParaRPr>
          </a:p>
          <a:p>
            <a:pPr algn="ctr" eaLnBrk="1" hangingPunct="1">
              <a:buFontTx/>
              <a:buNone/>
            </a:pPr>
            <a:r>
              <a:rPr lang="en-GB" sz="2800" dirty="0" smtClean="0">
                <a:solidFill>
                  <a:srgbClr val="FF0000"/>
                </a:solidFill>
              </a:rPr>
              <a:t>choices </a:t>
            </a:r>
            <a:r>
              <a:rPr lang="en-GB" sz="2800" dirty="0" smtClean="0">
                <a:solidFill>
                  <a:srgbClr val="FF0000"/>
                </a:solidFill>
              </a:rPr>
              <a:t>to the class.</a:t>
            </a:r>
            <a:r>
              <a:rPr lang="en-GB" sz="28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178">
                                            <p:txEl>
                                              <p:charRg st="4294967295" end="4294967295"/>
                                            </p:txEl>
                                          </p:spTgt>
                                        </p:tgtEl>
                                        <p:attrNameLst>
                                          <p:attrName>style.visibility</p:attrName>
                                        </p:attrNameLst>
                                      </p:cBhvr>
                                      <p:to>
                                        <p:strVal val="visible"/>
                                      </p:to>
                                    </p:set>
                                    <p:animEffect transition="in" filter="fade">
                                      <p:cBhvr>
                                        <p:cTn id="7" dur="2000"/>
                                        <p:tgtEl>
                                          <p:spTgt spid="50178">
                                            <p:txEl>
                                              <p:charRg st="4294967295" end="429496729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79">
                                            <p:txEl>
                                              <p:pRg st="0" end="0"/>
                                            </p:txEl>
                                          </p:spTgt>
                                        </p:tgtEl>
                                        <p:attrNameLst>
                                          <p:attrName>style.visibility</p:attrName>
                                        </p:attrNameLst>
                                      </p:cBhvr>
                                      <p:to>
                                        <p:strVal val="visible"/>
                                      </p:to>
                                    </p:set>
                                    <p:animEffect transition="in" filter="fade">
                                      <p:cBhvr>
                                        <p:cTn id="12" dur="2000"/>
                                        <p:tgtEl>
                                          <p:spTgt spid="501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0179">
                                            <p:txEl>
                                              <p:pRg st="1" end="1"/>
                                            </p:txEl>
                                          </p:spTgt>
                                        </p:tgtEl>
                                        <p:attrNameLst>
                                          <p:attrName>style.visibility</p:attrName>
                                        </p:attrNameLst>
                                      </p:cBhvr>
                                      <p:to>
                                        <p:strVal val="visible"/>
                                      </p:to>
                                    </p:set>
                                    <p:animEffect transition="in" filter="fade">
                                      <p:cBhvr>
                                        <p:cTn id="17" dur="2000"/>
                                        <p:tgtEl>
                                          <p:spTgt spid="501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0179">
                                            <p:txEl>
                                              <p:pRg st="2" end="2"/>
                                            </p:txEl>
                                          </p:spTgt>
                                        </p:tgtEl>
                                        <p:attrNameLst>
                                          <p:attrName>style.visibility</p:attrName>
                                        </p:attrNameLst>
                                      </p:cBhvr>
                                      <p:to>
                                        <p:strVal val="visible"/>
                                      </p:to>
                                    </p:set>
                                    <p:animEffect transition="in" filter="fade">
                                      <p:cBhvr>
                                        <p:cTn id="22" dur="2000"/>
                                        <p:tgtEl>
                                          <p:spTgt spid="5017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0179">
                                            <p:txEl>
                                              <p:pRg st="3" end="3"/>
                                            </p:txEl>
                                          </p:spTgt>
                                        </p:tgtEl>
                                        <p:attrNameLst>
                                          <p:attrName>style.visibility</p:attrName>
                                        </p:attrNameLst>
                                      </p:cBhvr>
                                      <p:to>
                                        <p:strVal val="visible"/>
                                      </p:to>
                                    </p:set>
                                    <p:animEffect transition="in" filter="fade">
                                      <p:cBhvr>
                                        <p:cTn id="27" dur="2000"/>
                                        <p:tgtEl>
                                          <p:spTgt spid="5017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0179">
                                            <p:txEl>
                                              <p:pRg st="4" end="4"/>
                                            </p:txEl>
                                          </p:spTgt>
                                        </p:tgtEl>
                                        <p:attrNameLst>
                                          <p:attrName>style.visibility</p:attrName>
                                        </p:attrNameLst>
                                      </p:cBhvr>
                                      <p:to>
                                        <p:strVal val="visible"/>
                                      </p:to>
                                    </p:set>
                                    <p:animEffect transition="in" filter="fade">
                                      <p:cBhvr>
                                        <p:cTn id="32" dur="2000"/>
                                        <p:tgtEl>
                                          <p:spTgt spid="5017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0179">
                                            <p:txEl>
                                              <p:pRg st="5" end="5"/>
                                            </p:txEl>
                                          </p:spTgt>
                                        </p:tgtEl>
                                        <p:attrNameLst>
                                          <p:attrName>style.visibility</p:attrName>
                                        </p:attrNameLst>
                                      </p:cBhvr>
                                      <p:to>
                                        <p:strVal val="visible"/>
                                      </p:to>
                                    </p:set>
                                    <p:animEffect transition="in" filter="fade">
                                      <p:cBhvr>
                                        <p:cTn id="37" dur="2000"/>
                                        <p:tgtEl>
                                          <p:spTgt spid="5017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0179">
                                            <p:txEl>
                                              <p:pRg st="6" end="6"/>
                                            </p:txEl>
                                          </p:spTgt>
                                        </p:tgtEl>
                                        <p:attrNameLst>
                                          <p:attrName>style.visibility</p:attrName>
                                        </p:attrNameLst>
                                      </p:cBhvr>
                                      <p:to>
                                        <p:strVal val="visible"/>
                                      </p:to>
                                    </p:set>
                                    <p:animEffect transition="in" filter="fade">
                                      <p:cBhvr>
                                        <p:cTn id="42" dur="2000"/>
                                        <p:tgtEl>
                                          <p:spTgt spid="501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Teachers with Computer Backgrounds"/>
          <p:cNvPicPr>
            <a:picLocks noChangeAspect="1" noChangeArrowheads="1"/>
          </p:cNvPicPr>
          <p:nvPr/>
        </p:nvPicPr>
        <p:blipFill>
          <a:blip r:embed="rId2">
            <a:lum bright="29000" contrast="5000"/>
          </a:blip>
          <a:srcRect t="13750" b="6249"/>
          <a:stretch>
            <a:fillRect/>
          </a:stretch>
        </p:blipFill>
        <p:spPr bwMode="auto">
          <a:xfrm>
            <a:off x="1" y="0"/>
            <a:ext cx="9144000" cy="6858000"/>
          </a:xfrm>
          <a:prstGeom prst="rect">
            <a:avLst/>
          </a:prstGeom>
          <a:noFill/>
        </p:spPr>
      </p:pic>
      <p:sp>
        <p:nvSpPr>
          <p:cNvPr id="6147" name="Rectangle 3"/>
          <p:cNvSpPr>
            <a:spLocks noGrp="1" noChangeArrowheads="1"/>
          </p:cNvSpPr>
          <p:nvPr>
            <p:ph type="body" idx="1"/>
          </p:nvPr>
        </p:nvSpPr>
        <p:spPr>
          <a:xfrm>
            <a:off x="571472" y="285729"/>
            <a:ext cx="8229600" cy="2714644"/>
          </a:xfrm>
          <a:noFill/>
        </p:spPr>
        <p:txBody>
          <a:bodyPr/>
          <a:lstStyle/>
          <a:p>
            <a:pPr algn="ctr" eaLnBrk="1" hangingPunct="1">
              <a:buFontTx/>
              <a:buNone/>
            </a:pPr>
            <a:r>
              <a:rPr lang="en-GB" b="1" dirty="0" smtClean="0"/>
              <a:t>   </a:t>
            </a:r>
            <a:r>
              <a:rPr lang="en-GB" dirty="0" smtClean="0">
                <a:solidFill>
                  <a:schemeClr val="bg1"/>
                </a:solidFill>
              </a:rPr>
              <a:t>A bored looking teenager sat slumped on a bench, her eyes rimmed with thick black eyeliner. The new ‘bullet for my Valentine’ single pounded from her mp3 headphones which were thrust into her ears.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sermoncentral.com/Images/Sermon-PowerPoint-Templates/W/h/PowerPoint-Template-Who-is-Your-Teacher_slide2_426x320.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171" name="Rectangle 3"/>
          <p:cNvSpPr>
            <a:spLocks noGrp="1" noChangeArrowheads="1"/>
          </p:cNvSpPr>
          <p:nvPr>
            <p:ph type="body" idx="1"/>
          </p:nvPr>
        </p:nvSpPr>
        <p:spPr>
          <a:xfrm>
            <a:off x="642910" y="785794"/>
            <a:ext cx="8229600" cy="4525963"/>
          </a:xfrm>
          <a:noFill/>
        </p:spPr>
        <p:txBody>
          <a:bodyPr/>
          <a:lstStyle/>
          <a:p>
            <a:pPr eaLnBrk="1" hangingPunct="1">
              <a:buFontTx/>
              <a:buNone/>
            </a:pPr>
            <a:r>
              <a:rPr lang="en-GB" dirty="0" smtClean="0"/>
              <a:t>    </a:t>
            </a:r>
            <a:r>
              <a:rPr lang="en-GB" b="1" dirty="0" smtClean="0">
                <a:solidFill>
                  <a:schemeClr val="bg1"/>
                </a:solidFill>
                <a:latin typeface="+mj-lt"/>
              </a:rPr>
              <a:t>Just as indecisive as the man in the Home department, women stare helplessly at the  silver in the jewellery department. Their eyes sparkle more than the diamonds embedded in the rings and necklaces. A mixture of perfumes trail from the mob of women that hunt for the bargain jewellery that they can wear for their nights out with the girls.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ww.indezine.com/powerpoint/templates/templates/t_ind_0331a.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8195" name="Rectangle 3"/>
          <p:cNvSpPr>
            <a:spLocks noGrp="1" noChangeArrowheads="1"/>
          </p:cNvSpPr>
          <p:nvPr>
            <p:ph type="body" idx="1"/>
          </p:nvPr>
        </p:nvSpPr>
        <p:spPr>
          <a:xfrm>
            <a:off x="500034" y="642918"/>
            <a:ext cx="8229600" cy="1973263"/>
          </a:xfrm>
          <a:noFill/>
        </p:spPr>
        <p:txBody>
          <a:bodyPr/>
          <a:lstStyle/>
          <a:p>
            <a:pPr algn="ctr" eaLnBrk="1" hangingPunct="1">
              <a:buFontTx/>
              <a:buNone/>
            </a:pPr>
            <a:r>
              <a:rPr lang="en-GB" dirty="0" smtClean="0"/>
              <a:t>    </a:t>
            </a:r>
            <a:r>
              <a:rPr lang="en-GB" dirty="0" smtClean="0">
                <a:solidFill>
                  <a:schemeClr val="bg1"/>
                </a:solidFill>
                <a:latin typeface="Aharoni" pitchFamily="2" charset="-79"/>
                <a:cs typeface="Aharoni" pitchFamily="2" charset="-79"/>
              </a:rPr>
              <a:t>In the very popular store Millie’s Cookies, the first toddlers have been denied a cookie by mothers and, not surprisingly, they cry.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cdn3.free-power-point-templates.com/wp-content/uploads/2010/12/887_example.jpg"/>
          <p:cNvPicPr>
            <a:picLocks noChangeAspect="1" noChangeArrowheads="1"/>
          </p:cNvPicPr>
          <p:nvPr/>
        </p:nvPicPr>
        <p:blipFill>
          <a:blip r:embed="rId2"/>
          <a:srcRect/>
          <a:stretch>
            <a:fillRect/>
          </a:stretch>
        </p:blipFill>
        <p:spPr bwMode="auto">
          <a:xfrm>
            <a:off x="0" y="0"/>
            <a:ext cx="9144000" cy="6858025"/>
          </a:xfrm>
          <a:prstGeom prst="rect">
            <a:avLst/>
          </a:prstGeom>
          <a:noFill/>
        </p:spPr>
      </p:pic>
      <p:sp>
        <p:nvSpPr>
          <p:cNvPr id="9219" name="Rectangle 3"/>
          <p:cNvSpPr>
            <a:spLocks noGrp="1" noChangeArrowheads="1"/>
          </p:cNvSpPr>
          <p:nvPr>
            <p:ph type="body" idx="1"/>
          </p:nvPr>
        </p:nvSpPr>
        <p:spPr>
          <a:xfrm>
            <a:off x="457200" y="1600200"/>
            <a:ext cx="8229600" cy="2260600"/>
          </a:xfrm>
          <a:noFill/>
        </p:spPr>
        <p:txBody>
          <a:bodyPr/>
          <a:lstStyle/>
          <a:p>
            <a:pPr eaLnBrk="1" hangingPunct="1">
              <a:buFontTx/>
              <a:buNone/>
            </a:pPr>
            <a:r>
              <a:rPr lang="en-GB" dirty="0" smtClean="0"/>
              <a:t>    </a:t>
            </a:r>
            <a:r>
              <a:rPr lang="en-GB" sz="4000" dirty="0" smtClean="0">
                <a:solidFill>
                  <a:schemeClr val="bg1"/>
                </a:solidFill>
                <a:latin typeface="Baskerville Old Face" pitchFamily="18" charset="0"/>
              </a:rPr>
              <a:t>A pigtailed sixteen year old at the tills bites her nails, growing irritated at the snail speed of the till workers.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6" name="Picture 4" descr="http://media-cache-ak0.pinimg.com/236x/b2/04/19/b20419db97c1f939bbf04f4fea7f6ac7.jpg"/>
          <p:cNvPicPr>
            <a:picLocks noChangeAspect="1" noChangeArrowheads="1"/>
          </p:cNvPicPr>
          <p:nvPr/>
        </p:nvPicPr>
        <p:blipFill>
          <a:blip r:embed="rId2">
            <a:lum bright="40000"/>
          </a:blip>
          <a:srcRect/>
          <a:stretch>
            <a:fillRect/>
          </a:stretch>
        </p:blipFill>
        <p:spPr bwMode="auto">
          <a:xfrm>
            <a:off x="0" y="0"/>
            <a:ext cx="9144000" cy="6885875"/>
          </a:xfrm>
          <a:prstGeom prst="rect">
            <a:avLst/>
          </a:prstGeom>
          <a:noFill/>
        </p:spPr>
      </p:pic>
      <p:sp>
        <p:nvSpPr>
          <p:cNvPr id="43010" name="Rectangle 2"/>
          <p:cNvSpPr>
            <a:spLocks noGrp="1" noChangeArrowheads="1"/>
          </p:cNvSpPr>
          <p:nvPr>
            <p:ph type="title"/>
          </p:nvPr>
        </p:nvSpPr>
        <p:spPr>
          <a:xfrm>
            <a:off x="457200" y="188913"/>
            <a:ext cx="8229600" cy="863600"/>
          </a:xfrm>
          <a:solidFill>
            <a:schemeClr val="bg1"/>
          </a:solidFill>
        </p:spPr>
        <p:txBody>
          <a:bodyPr/>
          <a:lstStyle/>
          <a:p>
            <a:pPr eaLnBrk="1" hangingPunct="1"/>
            <a:r>
              <a:rPr lang="en-GB" sz="3200" dirty="0" smtClean="0"/>
              <a:t>Top tips for creating character descriptions:</a:t>
            </a:r>
            <a:r>
              <a:rPr lang="en-GB" sz="4000" dirty="0" smtClean="0"/>
              <a:t> </a:t>
            </a:r>
          </a:p>
        </p:txBody>
      </p:sp>
      <p:sp>
        <p:nvSpPr>
          <p:cNvPr id="43011" name="Rectangle 3"/>
          <p:cNvSpPr>
            <a:spLocks noGrp="1" noChangeArrowheads="1"/>
          </p:cNvSpPr>
          <p:nvPr>
            <p:ph type="body" idx="1"/>
          </p:nvPr>
        </p:nvSpPr>
        <p:spPr>
          <a:xfrm>
            <a:off x="457200" y="1196975"/>
            <a:ext cx="8229600" cy="5661025"/>
          </a:xfrm>
        </p:spPr>
        <p:txBody>
          <a:bodyPr/>
          <a:lstStyle/>
          <a:p>
            <a:pPr eaLnBrk="1" hangingPunct="1">
              <a:lnSpc>
                <a:spcPct val="80000"/>
              </a:lnSpc>
            </a:pPr>
            <a:r>
              <a:rPr lang="en-GB" sz="2800" dirty="0" smtClean="0">
                <a:latin typeface="Centaur" pitchFamily="18" charset="0"/>
              </a:rPr>
              <a:t>Capture brief snippets of characters- try to convey their mood in this description </a:t>
            </a:r>
          </a:p>
          <a:p>
            <a:pPr eaLnBrk="1" hangingPunct="1">
              <a:lnSpc>
                <a:spcPct val="80000"/>
              </a:lnSpc>
            </a:pPr>
            <a:r>
              <a:rPr lang="en-GB" sz="2800" dirty="0" smtClean="0">
                <a:latin typeface="Centaur" pitchFamily="18" charset="0"/>
              </a:rPr>
              <a:t>Focus on the individuals, families or couples, who inhabit the scene</a:t>
            </a:r>
          </a:p>
          <a:p>
            <a:pPr eaLnBrk="1" hangingPunct="1">
              <a:lnSpc>
                <a:spcPct val="80000"/>
              </a:lnSpc>
            </a:pPr>
            <a:r>
              <a:rPr lang="en-GB" sz="2800" dirty="0" smtClean="0">
                <a:latin typeface="Centaur" pitchFamily="18" charset="0"/>
              </a:rPr>
              <a:t>Try to include approximately 3-4 short character descriptions</a:t>
            </a:r>
          </a:p>
          <a:p>
            <a:pPr eaLnBrk="1" hangingPunct="1">
              <a:lnSpc>
                <a:spcPct val="80000"/>
              </a:lnSpc>
            </a:pPr>
            <a:r>
              <a:rPr lang="en-GB" sz="2800" dirty="0" smtClean="0">
                <a:latin typeface="Centaur" pitchFamily="18" charset="0"/>
              </a:rPr>
              <a:t>Try to use a variety of different senses</a:t>
            </a:r>
          </a:p>
          <a:p>
            <a:pPr eaLnBrk="1" hangingPunct="1">
              <a:lnSpc>
                <a:spcPct val="80000"/>
              </a:lnSpc>
            </a:pPr>
            <a:r>
              <a:rPr lang="en-GB" sz="2800" dirty="0" smtClean="0">
                <a:latin typeface="Centaur" pitchFamily="18" charset="0"/>
              </a:rPr>
              <a:t>Zoom in on small, authentic details </a:t>
            </a:r>
          </a:p>
          <a:p>
            <a:pPr eaLnBrk="1" hangingPunct="1">
              <a:lnSpc>
                <a:spcPct val="80000"/>
              </a:lnSpc>
            </a:pPr>
            <a:r>
              <a:rPr lang="en-GB" sz="2800" dirty="0" smtClean="0">
                <a:latin typeface="Centaur" pitchFamily="18" charset="0"/>
              </a:rPr>
              <a:t>Show don’t tell (</a:t>
            </a:r>
            <a:r>
              <a:rPr lang="en-GB" sz="2800" i="1" dirty="0" smtClean="0">
                <a:solidFill>
                  <a:srgbClr val="FF0000"/>
                </a:solidFill>
                <a:latin typeface="Centaur" pitchFamily="18" charset="0"/>
              </a:rPr>
              <a:t>He was angry</a:t>
            </a:r>
            <a:r>
              <a:rPr lang="en-GB" sz="2800" dirty="0" smtClean="0">
                <a:latin typeface="Centaur" pitchFamily="18" charset="0"/>
              </a:rPr>
              <a:t> becomes </a:t>
            </a:r>
            <a:r>
              <a:rPr lang="en-GB" sz="2800" i="1" dirty="0" smtClean="0">
                <a:solidFill>
                  <a:srgbClr val="FF0000"/>
                </a:solidFill>
                <a:latin typeface="Centaur" pitchFamily="18" charset="0"/>
              </a:rPr>
              <a:t>As he clenched his fist he glared…</a:t>
            </a:r>
            <a:r>
              <a:rPr lang="en-GB" sz="2800" i="1" dirty="0" smtClean="0">
                <a:latin typeface="Centaur" pitchFamily="18" charset="0"/>
              </a:rPr>
              <a:t>)</a:t>
            </a:r>
          </a:p>
          <a:p>
            <a:pPr eaLnBrk="1" hangingPunct="1">
              <a:lnSpc>
                <a:spcPct val="80000"/>
              </a:lnSpc>
            </a:pPr>
            <a:r>
              <a:rPr lang="en-GB" sz="2800" dirty="0" smtClean="0">
                <a:latin typeface="Centaur" pitchFamily="18" charset="0"/>
              </a:rPr>
              <a:t>Use interesting vocabulary- especially focus on the verb choices (</a:t>
            </a:r>
            <a:r>
              <a:rPr lang="en-GB" sz="2800" i="1" dirty="0" smtClean="0">
                <a:solidFill>
                  <a:srgbClr val="FF0000"/>
                </a:solidFill>
                <a:latin typeface="Centaur" pitchFamily="18" charset="0"/>
              </a:rPr>
              <a:t>He strolled…</a:t>
            </a:r>
            <a:r>
              <a:rPr lang="en-GB" sz="2800" i="1" dirty="0" smtClean="0">
                <a:latin typeface="Centaur" pitchFamily="18" charset="0"/>
              </a:rPr>
              <a:t>)</a:t>
            </a:r>
          </a:p>
          <a:p>
            <a:pPr eaLnBrk="1" hangingPunct="1">
              <a:lnSpc>
                <a:spcPct val="80000"/>
              </a:lnSpc>
            </a:pPr>
            <a:r>
              <a:rPr lang="en-GB" sz="2800" dirty="0" smtClean="0">
                <a:latin typeface="Centaur" pitchFamily="18" charset="0"/>
              </a:rPr>
              <a:t>Create a sense of physical description by describing their facial expressions, posture, clothing etc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010">
                                            <p:txEl>
                                              <p:charRg st="4294967295" end="4294967295"/>
                                            </p:txEl>
                                          </p:spTgt>
                                        </p:tgtEl>
                                        <p:attrNameLst>
                                          <p:attrName>style.visibility</p:attrName>
                                        </p:attrNameLst>
                                      </p:cBhvr>
                                      <p:to>
                                        <p:strVal val="visible"/>
                                      </p:to>
                                    </p:set>
                                    <p:animEffect transition="in" filter="fade">
                                      <p:cBhvr>
                                        <p:cTn id="7" dur="2000"/>
                                        <p:tgtEl>
                                          <p:spTgt spid="43010">
                                            <p:txEl>
                                              <p:charRg st="4294967295" end="4294967295"/>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fade">
                                      <p:cBhvr>
                                        <p:cTn id="12" dur="2000"/>
                                        <p:tgtEl>
                                          <p:spTgt spid="430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011">
                                            <p:txEl>
                                              <p:pRg st="1" end="1"/>
                                            </p:txEl>
                                          </p:spTgt>
                                        </p:tgtEl>
                                        <p:attrNameLst>
                                          <p:attrName>style.visibility</p:attrName>
                                        </p:attrNameLst>
                                      </p:cBhvr>
                                      <p:to>
                                        <p:strVal val="visible"/>
                                      </p:to>
                                    </p:set>
                                    <p:animEffect transition="in" filter="fade">
                                      <p:cBhvr>
                                        <p:cTn id="17" dur="2000"/>
                                        <p:tgtEl>
                                          <p:spTgt spid="430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011">
                                            <p:txEl>
                                              <p:pRg st="2" end="2"/>
                                            </p:txEl>
                                          </p:spTgt>
                                        </p:tgtEl>
                                        <p:attrNameLst>
                                          <p:attrName>style.visibility</p:attrName>
                                        </p:attrNameLst>
                                      </p:cBhvr>
                                      <p:to>
                                        <p:strVal val="visible"/>
                                      </p:to>
                                    </p:set>
                                    <p:animEffect transition="in" filter="fade">
                                      <p:cBhvr>
                                        <p:cTn id="22" dur="2000"/>
                                        <p:tgtEl>
                                          <p:spTgt spid="4301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3011">
                                            <p:txEl>
                                              <p:pRg st="3" end="3"/>
                                            </p:txEl>
                                          </p:spTgt>
                                        </p:tgtEl>
                                        <p:attrNameLst>
                                          <p:attrName>style.visibility</p:attrName>
                                        </p:attrNameLst>
                                      </p:cBhvr>
                                      <p:to>
                                        <p:strVal val="visible"/>
                                      </p:to>
                                    </p:set>
                                    <p:animEffect transition="in" filter="fade">
                                      <p:cBhvr>
                                        <p:cTn id="27" dur="2000"/>
                                        <p:tgtEl>
                                          <p:spTgt spid="4301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3011">
                                            <p:txEl>
                                              <p:pRg st="4" end="4"/>
                                            </p:txEl>
                                          </p:spTgt>
                                        </p:tgtEl>
                                        <p:attrNameLst>
                                          <p:attrName>style.visibility</p:attrName>
                                        </p:attrNameLst>
                                      </p:cBhvr>
                                      <p:to>
                                        <p:strVal val="visible"/>
                                      </p:to>
                                    </p:set>
                                    <p:animEffect transition="in" filter="fade">
                                      <p:cBhvr>
                                        <p:cTn id="32" dur="2000"/>
                                        <p:tgtEl>
                                          <p:spTgt spid="4301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3011">
                                            <p:txEl>
                                              <p:pRg st="5" end="5"/>
                                            </p:txEl>
                                          </p:spTgt>
                                        </p:tgtEl>
                                        <p:attrNameLst>
                                          <p:attrName>style.visibility</p:attrName>
                                        </p:attrNameLst>
                                      </p:cBhvr>
                                      <p:to>
                                        <p:strVal val="visible"/>
                                      </p:to>
                                    </p:set>
                                    <p:animEffect transition="in" filter="fade">
                                      <p:cBhvr>
                                        <p:cTn id="37" dur="2000"/>
                                        <p:tgtEl>
                                          <p:spTgt spid="4301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3011">
                                            <p:txEl>
                                              <p:pRg st="6" end="6"/>
                                            </p:txEl>
                                          </p:spTgt>
                                        </p:tgtEl>
                                        <p:attrNameLst>
                                          <p:attrName>style.visibility</p:attrName>
                                        </p:attrNameLst>
                                      </p:cBhvr>
                                      <p:to>
                                        <p:strVal val="visible"/>
                                      </p:to>
                                    </p:set>
                                    <p:animEffect transition="in" filter="fade">
                                      <p:cBhvr>
                                        <p:cTn id="42" dur="2000"/>
                                        <p:tgtEl>
                                          <p:spTgt spid="43011">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3011">
                                            <p:txEl>
                                              <p:pRg st="7" end="7"/>
                                            </p:txEl>
                                          </p:spTgt>
                                        </p:tgtEl>
                                        <p:attrNameLst>
                                          <p:attrName>style.visibility</p:attrName>
                                        </p:attrNameLst>
                                      </p:cBhvr>
                                      <p:to>
                                        <p:strVal val="visible"/>
                                      </p:to>
                                    </p:set>
                                    <p:animEffect transition="in" filter="fade">
                                      <p:cBhvr>
                                        <p:cTn id="47" dur="2000"/>
                                        <p:tgtEl>
                                          <p:spTgt spid="430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empus Sans ITC"/>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1026</TotalTime>
  <Words>514</Words>
  <Application>Microsoft Office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Writing to describe Character descriptions and the senses </vt:lpstr>
      <vt:lpstr>Starter- you have 5 minutes to write down as many words as you can under each sense that describes the Learning Centre: </vt:lpstr>
      <vt:lpstr>Slide 3</vt:lpstr>
      <vt:lpstr>Character descriptions </vt:lpstr>
      <vt:lpstr>Slide 5</vt:lpstr>
      <vt:lpstr>Slide 6</vt:lpstr>
      <vt:lpstr>Slide 7</vt:lpstr>
      <vt:lpstr>Slide 8</vt:lpstr>
      <vt:lpstr>Top tips for creating character descriptions: </vt:lpstr>
      <vt:lpstr> Choose ONE image and mind map a description of them. Focus on their facial expressions, body language, appearance.  </vt:lpstr>
      <vt:lpstr>Slide 11</vt:lpstr>
    </vt:vector>
  </TitlesOfParts>
  <Company>Bradley Stoke Community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to describe</dc:title>
  <dc:creator>BSCS</dc:creator>
  <cp:lastModifiedBy>suez</cp:lastModifiedBy>
  <cp:revision>19</cp:revision>
  <dcterms:created xsi:type="dcterms:W3CDTF">2010-04-27T17:05:48Z</dcterms:created>
  <dcterms:modified xsi:type="dcterms:W3CDTF">2014-06-18T08:12:07Z</dcterms:modified>
</cp:coreProperties>
</file>